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handoutMasterIdLst>
    <p:handoutMasterId r:id="rId15"/>
  </p:handoutMasterIdLst>
  <p:sldIdLst>
    <p:sldId id="350" r:id="rId2"/>
    <p:sldId id="353" r:id="rId3"/>
    <p:sldId id="339" r:id="rId4"/>
    <p:sldId id="356" r:id="rId5"/>
    <p:sldId id="360" r:id="rId6"/>
    <p:sldId id="361" r:id="rId7"/>
    <p:sldId id="362" r:id="rId8"/>
    <p:sldId id="364" r:id="rId9"/>
    <p:sldId id="602" r:id="rId10"/>
    <p:sldId id="607" r:id="rId11"/>
    <p:sldId id="363" r:id="rId12"/>
    <p:sldId id="351" r:id="rId1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055B4D-317F-63C8-4734-20610CE29487}" name="Andrew Crisp" initials="AC" userId="S::AndrewCrisp@westat.com::edcedde5-4403-4f0f-9b57-e52076b954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AFC"/>
    <a:srgbClr val="003C68"/>
    <a:srgbClr val="FAA61A"/>
    <a:srgbClr val="C8E4AF"/>
    <a:srgbClr val="A6CE95"/>
    <a:srgbClr val="9FD5C6"/>
    <a:srgbClr val="2F9658"/>
    <a:srgbClr val="00467F"/>
    <a:srgbClr val="39739C"/>
    <a:srgbClr val="88C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 autoAdjust="0"/>
    <p:restoredTop sz="78543" autoAdjust="0"/>
  </p:normalViewPr>
  <p:slideViewPr>
    <p:cSldViewPr snapToGrid="0" showGuides="1">
      <p:cViewPr varScale="1">
        <p:scale>
          <a:sx n="69" d="100"/>
          <a:sy n="69" d="100"/>
        </p:scale>
        <p:origin x="134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84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16CC0F-3E16-0C48-83CA-42351AB27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66B4D-25CD-B84F-B100-CC511C7837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EB6791-5CE1-A144-85FF-3A54CAE88D2C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8D97-C13F-9A44-B1BB-58F9D4ACE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0AA9A-5A4B-F74E-961A-420255C92E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C8CFC7-FC2D-434B-8AF3-3B8FD6DDB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7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8DB285-EC0E-42D8-88C4-3625BAF16DBA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540036-C79D-4A47-ABEA-AB9642CF78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30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1">
              <a:spcAft>
                <a:spcPts val="0"/>
              </a:spcAft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48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97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6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9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03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4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8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8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46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8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Option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ogo 1">
            <a:extLst>
              <a:ext uri="{FF2B5EF4-FFF2-40B4-BE49-F238E27FC236}">
                <a16:creationId xmlns:a16="http://schemas.microsoft.com/office/drawing/2014/main" id="{ADF11D5E-AC99-3453-0FB5-5DBC897E41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709" y="111071"/>
            <a:ext cx="8397296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0899" y="1368572"/>
            <a:ext cx="4903944" cy="16713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38786" y="3660137"/>
            <a:ext cx="6231116" cy="43761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5" y="4507992"/>
            <a:ext cx="5574492" cy="554845"/>
          </a:xfrm>
        </p:spPr>
        <p:txBody>
          <a:bodyPr>
            <a:noAutofit/>
          </a:bodyPr>
          <a:lstStyle>
            <a:lvl1pPr marL="5715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1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768" y="1052698"/>
            <a:ext cx="3886200" cy="20187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4207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3" hasCustomPrompt="1"/>
          </p:nvPr>
        </p:nvSpPr>
        <p:spPr>
          <a:xfrm>
            <a:off x="429768" y="3124753"/>
            <a:ext cx="7886700" cy="14342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780CAE-BFE4-92F4-DF30-BBCF7921D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3" hasCustomPrompt="1"/>
          </p:nvPr>
        </p:nvSpPr>
        <p:spPr>
          <a:xfrm>
            <a:off x="744585" y="951706"/>
            <a:ext cx="7897935" cy="693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DC653EB-D746-4D11-7244-3EAFB81ED2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59177" y="1727200"/>
            <a:ext cx="7583343" cy="9612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1BEE5FB-E03A-40E7-C722-27E7B0F10C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44585" y="2889922"/>
            <a:ext cx="7897935" cy="693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able Placeholder 5">
            <a:extLst>
              <a:ext uri="{FF2B5EF4-FFF2-40B4-BE49-F238E27FC236}">
                <a16:creationId xmlns:a16="http://schemas.microsoft.com/office/drawing/2014/main" id="{407B1706-0703-4ED3-F916-292CB6C59EC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059177" y="3665416"/>
            <a:ext cx="7583343" cy="9612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4F2F1EF-7067-1D36-8936-8A8A9B64C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B385212-133B-4049-B7C0-389F1369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"/>
            <a:ext cx="8389395" cy="578684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804" y="746207"/>
            <a:ext cx="399592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804" y="1364141"/>
            <a:ext cx="3995928" cy="3280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6889" y="746207"/>
            <a:ext cx="399816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6889" y="1364141"/>
            <a:ext cx="3998166" cy="3280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C1A3AF4-C253-1A7A-2FFA-1791C57552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F72CCB-8DDD-761E-0CCD-E93E5FF9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"/>
            <a:ext cx="8389395" cy="578684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E072930-C0FF-A444-A224-42097B63AF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4283" y="860158"/>
            <a:ext cx="1308485" cy="1308486"/>
          </a:xfr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830729" y="2229794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763557" y="2913082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4F36C03-CC92-844C-9E52-E82651892B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67041" y="854102"/>
            <a:ext cx="1314541" cy="1314542"/>
          </a:xfr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CF5D8F9-9EA2-7943-BCBB-6D0A04FF4EF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63487" y="2229794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53419348-800F-9D45-BE3E-4292835E094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96315" y="2913082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1938FDE5-CD69-DE4A-8653-EEFC3668C8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62233" y="852502"/>
            <a:ext cx="1316141" cy="1316142"/>
          </a:xfr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0C02D4F-4FE3-EA42-BAF5-939FA276E78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58679" y="2229794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8C07A148-2BF5-544F-B02F-5628EF90E8E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91507" y="2913082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0AC8925-8DA1-165D-DB67-D1395ED37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umn with Highlights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255A25B-9018-7244-A684-74118ADCC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643" y="810584"/>
            <a:ext cx="8291257" cy="420688"/>
          </a:xfrm>
        </p:spPr>
        <p:txBody>
          <a:bodyPr/>
          <a:lstStyle>
            <a:lvl1pPr marL="57150" indent="0">
              <a:buFont typeface="Arial" panose="020B0604020202020204" pitchFamily="34" charset="0"/>
              <a:buNone/>
              <a:defRPr sz="1500">
                <a:solidFill>
                  <a:srgbClr val="11457A"/>
                </a:solidFill>
              </a:defRPr>
            </a:lvl1pPr>
            <a:lvl2pPr marL="288925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1028700" indent="0">
              <a:buFont typeface="Arial" panose="020B0604020202020204" pitchFamily="34" charset="0"/>
              <a:buNone/>
              <a:defRPr sz="1400"/>
            </a:lvl4pPr>
            <a:lvl5pPr marL="13716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7B277E59-379D-E04B-814E-390776885C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7021" y="1431985"/>
            <a:ext cx="6532133" cy="3175575"/>
          </a:xfrm>
        </p:spPr>
        <p:txBody>
          <a:bodyPr/>
          <a:lstStyle>
            <a:lvl1pPr>
              <a:defRPr>
                <a:solidFill>
                  <a:srgbClr val="11457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54466CF-5788-1F46-9E6F-D7EBC715AF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27721" y="1431985"/>
            <a:ext cx="1592630" cy="2381437"/>
          </a:xfrm>
          <a:solidFill>
            <a:srgbClr val="FAA61A">
              <a:alpha val="16000"/>
            </a:srgbClr>
          </a:solidFill>
          <a:ln>
            <a:solidFill>
              <a:srgbClr val="009FAE"/>
            </a:solidFill>
          </a:ln>
        </p:spPr>
        <p:txBody>
          <a:bodyPr tIns="91440" bIns="182880" anchor="ctr" anchorCtr="0"/>
          <a:lstStyle>
            <a:lvl1pPr marL="57150" indent="0">
              <a:lnSpc>
                <a:spcPct val="110000"/>
              </a:lnSpc>
              <a:buNone/>
              <a:defRPr sz="1300"/>
            </a:lvl1pPr>
            <a:lvl2pPr marL="288925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10A410C-0BA4-5E28-F872-883A617C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00" y="812431"/>
            <a:ext cx="2949178" cy="1166649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744900" y="2001744"/>
            <a:ext cx="2949178" cy="233481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/>
          <p:cNvSpPr>
            <a:spLocks noGrp="1" noChangeAspect="1"/>
          </p:cNvSpPr>
          <p:nvPr>
            <p:ph type="pic" idx="1"/>
          </p:nvPr>
        </p:nvSpPr>
        <p:spPr>
          <a:xfrm>
            <a:off x="3899267" y="824307"/>
            <a:ext cx="4924100" cy="3983731"/>
          </a:xfrm>
          <a:ln w="6350">
            <a:solidFill>
              <a:schemeClr val="accent1"/>
            </a:solidFill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7B63C4-3ED4-8D4A-AE01-158A20F05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796162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72F909-DF42-2C00-D24C-68BE6955F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796693"/>
            <a:ext cx="539929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890" y="792401"/>
            <a:ext cx="1866892" cy="541986"/>
          </a:xfrm>
        </p:spPr>
        <p:txBody>
          <a:bodyPr anchor="t" anchorCtr="0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890" y="2270565"/>
            <a:ext cx="1862140" cy="208053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652" y="1380183"/>
            <a:ext cx="5987889" cy="3009632"/>
          </a:xfr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A7D67A-E753-3E89-8726-E8147A42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890" y="792401"/>
            <a:ext cx="1866892" cy="541986"/>
          </a:xfrm>
        </p:spPr>
        <p:txBody>
          <a:bodyPr anchor="t" anchorCtr="0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890" y="2270565"/>
            <a:ext cx="1862140" cy="208053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652" y="1380183"/>
            <a:ext cx="5987889" cy="3009632"/>
          </a:xfr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A7D67A-E753-3E89-8726-E8147A42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89" y="783108"/>
            <a:ext cx="1905103" cy="1101970"/>
          </a:xfrm>
        </p:spPr>
        <p:txBody>
          <a:bodyPr anchor="t" anchorCtr="0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789" y="2235079"/>
            <a:ext cx="2089913" cy="2166662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65" y="854791"/>
            <a:ext cx="5491976" cy="3422773"/>
          </a:xfrm>
        </p:spPr>
        <p:txBody>
          <a:bodyPr/>
          <a:lstStyle>
            <a:lvl1pPr marL="231775" indent="-231775">
              <a:buClr>
                <a:srgbClr val="00467F"/>
              </a:buClr>
              <a:buFont typeface="Wingdings" pitchFamily="2" charset="2"/>
              <a:buChar char="§"/>
              <a:tabLst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042292E-97F9-A915-1AEA-37322F5B2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458" y="4796162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quired Conclu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SCLAIMER MESSAGE">
            <a:extLst>
              <a:ext uri="{FF2B5EF4-FFF2-40B4-BE49-F238E27FC236}">
                <a16:creationId xmlns:a16="http://schemas.microsoft.com/office/drawing/2014/main" id="{41D08D51-E8E4-DF3E-FF57-C162FE73D749}"/>
              </a:ext>
            </a:extLst>
          </p:cNvPr>
          <p:cNvSpPr txBox="1"/>
          <p:nvPr userDrawn="1"/>
        </p:nvSpPr>
        <p:spPr>
          <a:xfrm>
            <a:off x="0" y="-273327"/>
            <a:ext cx="9143999" cy="2539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DO NOT DELETE THIS SLIDE</a:t>
            </a:r>
          </a:p>
        </p:txBody>
      </p:sp>
      <p:sp>
        <p:nvSpPr>
          <p:cNvPr id="18" name="Logo 1" descr="Westat logo.&#10;Improving Lives Through Research®">
            <a:extLst>
              <a:ext uri="{FF2B5EF4-FFF2-40B4-BE49-F238E27FC236}">
                <a16:creationId xmlns:a16="http://schemas.microsoft.com/office/drawing/2014/main" id="{52D5A4C9-A44E-59DE-4A04-41AC10D8A0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" y="113505"/>
            <a:ext cx="8322526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80602" y="1233134"/>
            <a:ext cx="1870711" cy="958524"/>
          </a:xfrm>
        </p:spPr>
        <p:txBody>
          <a:bodyPr anchor="t" anchorCtr="0"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652938-1768-98C1-9A13-5BFF1B49C18C}"/>
              </a:ext>
            </a:extLst>
          </p:cNvPr>
          <p:cNvCxnSpPr>
            <a:cxnSpLocks/>
          </p:cNvCxnSpPr>
          <p:nvPr userDrawn="1"/>
        </p:nvCxnSpPr>
        <p:spPr>
          <a:xfrm>
            <a:off x="2424585" y="1177699"/>
            <a:ext cx="0" cy="3064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/>
          <p:cNvSpPr>
            <a:spLocks noGrp="1"/>
          </p:cNvSpPr>
          <p:nvPr userDrawn="1">
            <p:ph idx="1"/>
          </p:nvPr>
        </p:nvSpPr>
        <p:spPr>
          <a:xfrm>
            <a:off x="2696506" y="1252574"/>
            <a:ext cx="5820035" cy="25618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westat.com">
            <a:extLst>
              <a:ext uri="{FF2B5EF4-FFF2-40B4-BE49-F238E27FC236}">
                <a16:creationId xmlns:a16="http://schemas.microsoft.com/office/drawing/2014/main" id="{7B3B440E-8C95-568E-C9D3-D3C5C8E240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31153" y="3552379"/>
            <a:ext cx="1660525" cy="312737"/>
          </a:xfrm>
        </p:spPr>
        <p:txBody>
          <a:bodyPr lIns="0"/>
          <a:lstStyle>
            <a:lvl1pPr marL="57150" indent="0">
              <a:buNone/>
              <a:defRPr sz="1200" b="1"/>
            </a:lvl1pPr>
          </a:lstStyle>
          <a:p>
            <a:pPr lvl="0"/>
            <a:r>
              <a:rPr lang="en-US" dirty="0" err="1"/>
              <a:t>westat.com</a:t>
            </a:r>
            <a:endParaRPr lang="en-US" dirty="0"/>
          </a:p>
        </p:txBody>
      </p:sp>
      <p:pic>
        <p:nvPicPr>
          <p:cNvPr id="14" name="Social Media Icons">
            <a:extLst>
              <a:ext uri="{FF2B5EF4-FFF2-40B4-BE49-F238E27FC236}">
                <a16:creationId xmlns:a16="http://schemas.microsoft.com/office/drawing/2014/main" id="{7C3579C6-8F21-3C4A-8A73-02850E768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02" y="3956419"/>
            <a:ext cx="1444752" cy="265701"/>
          </a:xfrm>
          <a:prstGeom prst="rect">
            <a:avLst/>
          </a:prstGeom>
        </p:spPr>
      </p:pic>
      <p:sp>
        <p:nvSpPr>
          <p:cNvPr id="11" name="Picture Placeholder 3b"/>
          <p:cNvSpPr>
            <a:spLocks noGrp="1"/>
          </p:cNvSpPr>
          <p:nvPr userDrawn="1">
            <p:ph type="pic" sz="quarter" idx="13"/>
          </p:nvPr>
        </p:nvSpPr>
        <p:spPr>
          <a:xfrm>
            <a:off x="569504" y="3960015"/>
            <a:ext cx="260349" cy="264754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0" name="Picture Placeholder 3b"/>
          <p:cNvSpPr>
            <a:spLocks noGrp="1"/>
          </p:cNvSpPr>
          <p:nvPr>
            <p:ph type="pic" sz="quarter" idx="14"/>
          </p:nvPr>
        </p:nvSpPr>
        <p:spPr>
          <a:xfrm>
            <a:off x="963208" y="3960015"/>
            <a:ext cx="260350" cy="264754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1" name="Picture Placeholder 3b"/>
          <p:cNvSpPr>
            <a:spLocks noGrp="1"/>
          </p:cNvSpPr>
          <p:nvPr>
            <p:ph type="pic" sz="quarter" idx="15"/>
          </p:nvPr>
        </p:nvSpPr>
        <p:spPr>
          <a:xfrm>
            <a:off x="1350563" y="3960894"/>
            <a:ext cx="260350" cy="264754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2" name="Picture Placeholder 3b"/>
          <p:cNvSpPr>
            <a:spLocks noGrp="1"/>
          </p:cNvSpPr>
          <p:nvPr>
            <p:ph type="pic" sz="quarter" idx="16"/>
          </p:nvPr>
        </p:nvSpPr>
        <p:spPr>
          <a:xfrm>
            <a:off x="1744268" y="3960894"/>
            <a:ext cx="260350" cy="264754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9" name="DISCLAIMER">
            <a:extLst>
              <a:ext uri="{FF2B5EF4-FFF2-40B4-BE49-F238E27FC236}">
                <a16:creationId xmlns:a16="http://schemas.microsoft.com/office/drawing/2014/main" id="{29CC5DE7-2208-A6FC-82DB-C712AB50D6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289" y="4627000"/>
            <a:ext cx="6990541" cy="192506"/>
          </a:xfrm>
        </p:spPr>
        <p:txBody>
          <a:bodyPr/>
          <a:lstStyle>
            <a:lvl1pPr marL="6350" indent="0">
              <a:buNone/>
              <a:tabLst/>
              <a:defRPr sz="700" b="1" i="0"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Photos are for illustrative purposes only. All persons depicted, unless otherwise stated, are models.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6AC728F-0636-A0BB-7395-0758AFC09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65541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-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458" y="4796162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7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and Content &amp; Subhe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AB05AE-55E0-007E-B455-3E7217D35B4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3642" y="823211"/>
            <a:ext cx="8324409" cy="436971"/>
          </a:xfrm>
        </p:spPr>
        <p:txBody>
          <a:bodyPr/>
          <a:lstStyle>
            <a:lvl1pPr marL="57150" indent="0">
              <a:buClr>
                <a:srgbClr val="004F90"/>
              </a:buClr>
              <a:buFontTx/>
              <a:buNone/>
              <a:defRPr b="1">
                <a:solidFill>
                  <a:schemeClr val="accent1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3" y="1260182"/>
            <a:ext cx="8324409" cy="3372541"/>
          </a:xfrm>
        </p:spPr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-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269" y="1"/>
            <a:ext cx="8316017" cy="775328"/>
          </a:xfrm>
        </p:spPr>
        <p:txBody>
          <a:bodyPr anchor="ctr" anchorCtr="0"/>
          <a:lstStyle/>
          <a:p>
            <a:r>
              <a:rPr lang="en-US" dirty="0"/>
              <a:t>Click to edit two line Master title style</a:t>
            </a:r>
            <a:br>
              <a:rPr lang="en-US" dirty="0"/>
            </a:br>
            <a:r>
              <a:rPr lang="en-US" dirty="0"/>
              <a:t>Click to edit two line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3" y="1052052"/>
            <a:ext cx="8081707" cy="3580671"/>
          </a:xfrm>
        </p:spPr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7CBE2-B236-30F8-A3C0-79C137A5A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021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-No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2A1D02-3C33-5997-6CEF-7A97F65AB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10"/>
            <a:ext cx="9144553" cy="51431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755" y="1379947"/>
            <a:ext cx="7535879" cy="133726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86756" y="2993195"/>
            <a:ext cx="7535878" cy="6544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467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285" y="4818763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rgbClr val="0046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968" y="4800600"/>
            <a:ext cx="329608" cy="273844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-No Graphi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6E50F6-1905-6CEA-3E02-9B7C9BB3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0"/>
            <a:ext cx="9144552" cy="51431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755" y="1379947"/>
            <a:ext cx="7535879" cy="133726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86756" y="2993195"/>
            <a:ext cx="7535878" cy="6544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285" y="4818763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968" y="4800600"/>
            <a:ext cx="32960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756" y="1411120"/>
            <a:ext cx="6470008" cy="1337269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86756" y="2993195"/>
            <a:ext cx="4475422" cy="6544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285" y="4818763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968" y="4800600"/>
            <a:ext cx="329608" cy="273844"/>
          </a:xfrm>
        </p:spPr>
        <p:txBody>
          <a:bodyPr/>
          <a:lstStyle>
            <a:lvl1pPr>
              <a:defRPr>
                <a:solidFill>
                  <a:srgbClr val="003C68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768" y="1052698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4208" y="1052698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A7A11D-D1C4-C981-6EC2-059C6B12E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81146" y="1"/>
            <a:ext cx="8389395" cy="5786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03088CD-941C-21E4-A1A2-14B0F17DB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883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33643" y="806680"/>
            <a:ext cx="8328854" cy="3826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/>
          <p:cNvSpPr>
            <a:spLocks noGrp="1"/>
          </p:cNvSpPr>
          <p:nvPr userDrawn="1">
            <p:ph type="sldNum" sz="quarter" idx="4"/>
          </p:nvPr>
        </p:nvSpPr>
        <p:spPr>
          <a:xfrm>
            <a:off x="8883612" y="4804475"/>
            <a:ext cx="320947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6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45" r:id="rId3"/>
    <p:sldLayoutId id="2147483736" r:id="rId4"/>
    <p:sldLayoutId id="2147483708" r:id="rId5"/>
    <p:sldLayoutId id="2147483732" r:id="rId6"/>
    <p:sldLayoutId id="2147483743" r:id="rId7"/>
    <p:sldLayoutId id="2147483733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39" r:id="rId15"/>
    <p:sldLayoutId id="2147483719" r:id="rId16"/>
    <p:sldLayoutId id="2147483744" r:id="rId17"/>
    <p:sldLayoutId id="2147483746" r:id="rId18"/>
    <p:sldLayoutId id="2147483721" r:id="rId19"/>
    <p:sldLayoutId id="2147483726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34950" indent="-17780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Clr>
          <a:srgbClr val="004F90"/>
        </a:buClr>
        <a:buSzPct val="110000"/>
        <a:buFont typeface="Wingdings" pitchFamily="2" charset="2"/>
        <a:buChar char="§"/>
        <a:tabLst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-168275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004F90"/>
        </a:buClr>
        <a:buSzPct val="100000"/>
        <a:buFont typeface="Arial" panose="020B0604020202020204" pitchFamily="34" charset="0"/>
        <a:buChar char="•"/>
        <a:tabLst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7388" indent="-230188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004F90"/>
        </a:buClr>
        <a:buFont typeface=".PingFang SC Regular"/>
        <a:buChar char="－"/>
        <a:tabLst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004F90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4F90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4" orient="horz" pos="660">
          <p15:clr>
            <a:srgbClr val="F26B43"/>
          </p15:clr>
        </p15:guide>
        <p15:guide id="6" orient="horz" pos="1620">
          <p15:clr>
            <a:srgbClr val="F26B43"/>
          </p15:clr>
        </p15:guide>
        <p15:guide id="8" orient="horz" pos="3132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1" orient="horz" pos="2748">
          <p15:clr>
            <a:srgbClr val="F26B43"/>
          </p15:clr>
        </p15:guide>
        <p15:guide id="12" pos="5568" userDrawn="1">
          <p15:clr>
            <a:srgbClr val="F26B43"/>
          </p15:clr>
        </p15:guide>
        <p15:guide id="13" orient="horz" pos="9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hyperlink" Target="https://www.westat.com" TargetMode="External"/><Relationship Id="rId4" Type="http://schemas.openxmlformats.org/officeDocument/2006/relationships/hyperlink" Target="mailto:linli@westat.com%20%20?subject=JSM%20202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ID Bar" descr="Westat logo. Improving Lives Through Research®.">
            <a:extLst>
              <a:ext uri="{FF2B5EF4-FFF2-40B4-BE49-F238E27FC236}">
                <a16:creationId xmlns:a16="http://schemas.microsoft.com/office/drawing/2014/main" id="{7CEAC41E-FC61-377C-8103-3422D0E10B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CB528-1781-F108-3D3F-DA6946290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899" y="1368572"/>
            <a:ext cx="4903944" cy="1050432"/>
          </a:xfrm>
        </p:spPr>
        <p:txBody>
          <a:bodyPr/>
          <a:lstStyle/>
          <a:p>
            <a:r>
              <a:rPr lang="en-US" dirty="0"/>
              <a:t>Generating Select Synthetic Data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59B5F-CE3F-9931-F859-3F6225602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899" y="2095547"/>
            <a:ext cx="6231116" cy="952406"/>
          </a:xfrm>
        </p:spPr>
        <p:txBody>
          <a:bodyPr/>
          <a:lstStyle/>
          <a:p>
            <a:r>
              <a:rPr lang="en-US" dirty="0"/>
              <a:t>Lin Li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A29FF-142C-C025-6C03-B1E5C2BB9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709" y="4374988"/>
            <a:ext cx="8318883" cy="657441"/>
          </a:xfrm>
        </p:spPr>
        <p:txBody>
          <a:bodyPr/>
          <a:lstStyle/>
          <a:p>
            <a:r>
              <a:rPr lang="en-US" dirty="0"/>
              <a:t>WESTAT @ JSM 2024 — Statistics and Data Science: Informing Policy and Countering Misinformation</a:t>
            </a:r>
          </a:p>
          <a:p>
            <a:r>
              <a:rPr lang="en-US" dirty="0"/>
              <a:t>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views presented are those of the author(s) and do not represent the views of any Government agency/department or Westat.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45">
        <p:fade/>
      </p:transition>
    </mc:Choice>
    <mc:Fallback xmlns="">
      <p:transition spd="med" advTm="1004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CA59-5FF1-4F4C-8B45-2C31D3FE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31" y="1"/>
            <a:ext cx="8508569" cy="593868"/>
          </a:xfrm>
        </p:spPr>
        <p:txBody>
          <a:bodyPr>
            <a:noAutofit/>
          </a:bodyPr>
          <a:lstStyle/>
          <a:p>
            <a:r>
              <a:rPr lang="en-US" dirty="0"/>
              <a:t>Findings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525D-7F69-F945-8A31-5FF42073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955183"/>
            <a:ext cx="7879919" cy="3628020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/>
              <a:t>Degree of select data synthesis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As the data synthesis rate increases, there is a greater reduction in risk, but it also entails a more significant compromise in utility 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Selected 50% due to considerable risk reduction without substantial compromise in utility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b="1" dirty="0"/>
              <a:t>Select data synthesis approach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MACH and imputation approaches presented similar performance 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Selected MACH for its features, including the ability to handle skip patterns and safeguards to uphold relationships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FA30446-A0F1-0248-ACE3-20DAF8C4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1">
        <p:fade/>
      </p:transition>
    </mc:Choice>
    <mc:Fallback xmlns="">
      <p:transition spd="med" advTm="3289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4AFA33-8898-C92E-9EA1-950EA453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Data Synthesis Approach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3588A0C-296F-3EFF-6686-4104D894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MACH process</a:t>
            </a:r>
          </a:p>
          <a:p>
            <a:pPr lvl="1">
              <a:spcAft>
                <a:spcPts val="0"/>
              </a:spcAft>
            </a:pPr>
            <a:r>
              <a:rPr lang="en-US" dirty="0"/>
              <a:t>Fit parametric model</a:t>
            </a:r>
          </a:p>
          <a:p>
            <a:pPr lvl="1">
              <a:spcAft>
                <a:spcPts val="0"/>
              </a:spcAft>
            </a:pPr>
            <a:r>
              <a:rPr lang="en-US" dirty="0"/>
              <a:t>Form groups on predicted values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Using the groups and other boundary variables to form hot-deck cells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Draw donors within cells</a:t>
            </a:r>
          </a:p>
          <a:p>
            <a:pPr>
              <a:spcAft>
                <a:spcPts val="1200"/>
              </a:spcAft>
            </a:pPr>
            <a:r>
              <a:rPr lang="en-US" dirty="0"/>
              <a:t>Westat developed the original algorithm for the U.S. Census Bureau for perturbing American Community Survey data for the Census Transportation Planning Products</a:t>
            </a:r>
          </a:p>
          <a:p>
            <a:r>
              <a:rPr lang="en-US" dirty="0"/>
              <a:t>Handles skip patterns and includes safeguards to respect critical relationships</a:t>
            </a:r>
          </a:p>
          <a:p>
            <a:r>
              <a:rPr lang="en-US" dirty="0"/>
              <a:t>Can generate select synthetic data as well as partial synthetic data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DDBB2-9E4A-C513-29B4-DDF3D4178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WESTAT @ JSM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1D7A-5ECF-5FE5-EB33-5960E322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8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481">
        <p:fade/>
      </p:transition>
    </mc:Choice>
    <mc:Fallback xmlns="">
      <p:transition spd="med" advTm="7848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 ID Bar" descr="Westat logo. Improving Lives Through Research®.">
            <a:extLst>
              <a:ext uri="{FF2B5EF4-FFF2-40B4-BE49-F238E27FC236}">
                <a16:creationId xmlns:a16="http://schemas.microsoft.com/office/drawing/2014/main" id="{06017AAF-B435-EE91-92C4-1C2475EDBC6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13505"/>
            <a:ext cx="8322526" cy="2778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416739-7BA0-0019-E909-8C1310CE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02" y="1233134"/>
            <a:ext cx="1870711" cy="95852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EDD7A-3F48-2991-F7F1-CCA413F94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506" y="1252574"/>
            <a:ext cx="5820035" cy="2561828"/>
          </a:xfrm>
        </p:spPr>
        <p:txBody>
          <a:bodyPr/>
          <a:lstStyle/>
          <a:p>
            <a:r>
              <a:rPr lang="en-US" dirty="0"/>
              <a:t>For more information, please contact:</a:t>
            </a:r>
          </a:p>
          <a:p>
            <a:r>
              <a:rPr lang="en-US" b="1" dirty="0">
                <a:hlinkClick r:id="rId4"/>
              </a:rPr>
              <a:t>linli@westat.com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B966AB-7FCB-BDBB-643D-3ABA9CDB8B0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1153" y="3552379"/>
            <a:ext cx="1660525" cy="312737"/>
          </a:xfrm>
        </p:spPr>
        <p:txBody>
          <a:bodyPr/>
          <a:lstStyle/>
          <a:p>
            <a:r>
              <a:rPr lang="en-US" dirty="0">
                <a:hlinkClick r:id="rId5"/>
              </a:rPr>
              <a:t>westat.com</a:t>
            </a:r>
          </a:p>
        </p:txBody>
      </p:sp>
      <p:pic>
        <p:nvPicPr>
          <p:cNvPr id="13" name="Picture Placeholder 12" descr="Facebook icon">
            <a:extLst>
              <a:ext uri="{FF2B5EF4-FFF2-40B4-BE49-F238E27FC236}">
                <a16:creationId xmlns:a16="http://schemas.microsoft.com/office/drawing/2014/main" id="{175CF1D6-60A7-6762-7C4F-E93AE78968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262" t="-260000"/>
          <a:stretch/>
        </p:blipFill>
        <p:spPr>
          <a:xfrm>
            <a:off x="569504" y="3960015"/>
            <a:ext cx="260349" cy="264754"/>
          </a:xfrm>
        </p:spPr>
      </p:pic>
      <p:pic>
        <p:nvPicPr>
          <p:cNvPr id="15" name="Picture Placeholder 14" descr="X icon (formerly Twitter)">
            <a:extLst>
              <a:ext uri="{FF2B5EF4-FFF2-40B4-BE49-F238E27FC236}">
                <a16:creationId xmlns:a16="http://schemas.microsoft.com/office/drawing/2014/main" id="{828B47F1-2C07-B827-D2AF-3AB2883937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262" t="-260000"/>
          <a:stretch/>
        </p:blipFill>
        <p:spPr>
          <a:xfrm>
            <a:off x="963208" y="3960015"/>
            <a:ext cx="260350" cy="264754"/>
          </a:xfrm>
        </p:spPr>
      </p:pic>
      <p:pic>
        <p:nvPicPr>
          <p:cNvPr id="17" name="Picture Placeholder 16" descr="LinkedIn icon">
            <a:extLst>
              <a:ext uri="{FF2B5EF4-FFF2-40B4-BE49-F238E27FC236}">
                <a16:creationId xmlns:a16="http://schemas.microsoft.com/office/drawing/2014/main" id="{FEB3BDBB-4A49-3CE3-7CAC-A09B7ADF9C3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262" t="-260000"/>
          <a:stretch/>
        </p:blipFill>
        <p:spPr>
          <a:xfrm>
            <a:off x="1350563" y="3960894"/>
            <a:ext cx="260350" cy="264754"/>
          </a:xfrm>
        </p:spPr>
      </p:pic>
      <p:pic>
        <p:nvPicPr>
          <p:cNvPr id="19" name="Picture Placeholder 18" descr="YouTube icon">
            <a:extLst>
              <a:ext uri="{FF2B5EF4-FFF2-40B4-BE49-F238E27FC236}">
                <a16:creationId xmlns:a16="http://schemas.microsoft.com/office/drawing/2014/main" id="{1D5C47B3-F53D-6984-71C1-334E1B76CDB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262" t="-260000"/>
          <a:stretch/>
        </p:blipFill>
        <p:spPr>
          <a:xfrm>
            <a:off x="1744268" y="3960894"/>
            <a:ext cx="260350" cy="264754"/>
          </a:xfrm>
        </p:spPr>
      </p:pic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B2765C1-6257-AFE7-0214-679387F173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0289" y="4627000"/>
            <a:ext cx="6990541" cy="192506"/>
          </a:xfrm>
        </p:spPr>
        <p:txBody>
          <a:bodyPr/>
          <a:lstStyle/>
          <a:p>
            <a:r>
              <a:rPr lang="en-US" dirty="0"/>
              <a:t>Photos are for illustrative purposes only. All persons depicted, unless otherwise stated, are models.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2CB4862-FBBA-25B6-A70F-B3D6A17B2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6554131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C16E37A-4297-4433-3D30-D97796F5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3612" y="4804475"/>
            <a:ext cx="320947" cy="273844"/>
          </a:xfrm>
        </p:spPr>
        <p:txBody>
          <a:bodyPr/>
          <a:lstStyle/>
          <a:p>
            <a:fld id="{CC942E1D-94D0-4C55-B1DD-A28B122FA8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02">
        <p:fade/>
      </p:transition>
    </mc:Choice>
    <mc:Fallback xmlns="">
      <p:transition spd="med" advTm="620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D6E-B25E-B438-1274-5E11611F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748C9-ED86-7B84-9313-B1DD35DAE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E710A-C985-A1E8-C321-2BC63F3FD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Longitudinal Synthetic Data for the Survey of Doctorate Recipients (SDR)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Challenges</a:t>
            </a:r>
          </a:p>
          <a:p>
            <a:pPr lvl="1"/>
            <a:r>
              <a:rPr lang="en-US" dirty="0"/>
              <a:t>Approach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886E7-CEE3-7E40-29F3-8F8613DE5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29979-434B-3443-EE61-542AF699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777">
        <p:fade/>
      </p:transition>
    </mc:Choice>
    <mc:Fallback xmlns="">
      <p:transition spd="med" advTm="2077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4AFA33-8898-C92E-9EA1-950EA453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of Doctorate Recipients (SDR)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3588A0C-296F-3EFF-6686-4104D894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latin typeface="Verdana"/>
                <a:ea typeface="Verdana"/>
              </a:rPr>
              <a:t>Biennial survey of U.S. research doctorate holders in science, engineering, and health (SEH) fields conducted since 1973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latin typeface="Verdana"/>
                <a:ea typeface="Verdana"/>
              </a:rPr>
              <a:t>Conducted by the National Center for Science and Engineering Statistics, w</a:t>
            </a:r>
            <a:r>
              <a:rPr lang="en-US" sz="1400" dirty="0"/>
              <a:t>ith sponsorship from the National Institutes of Health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Provides demographic, education, and career history information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Sample design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Stratified sample with unequal sampling rates across strata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Maintains continuing cohorts from the year of degree award </a:t>
            </a:r>
            <a:b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</a:b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until age 76 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Replenishes sample with newly awarded PhDs in every cycle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DDBB2-9E4A-C513-29B4-DDF3D4178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WESTAT @ JSM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1D7A-5ECF-5FE5-EB33-5960E322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890">
        <p:fade/>
      </p:transition>
    </mc:Choice>
    <mc:Fallback xmlns="">
      <p:transition spd="med" advTm="7089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4AFA33-8898-C92E-9EA1-950EA453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Microdata Availability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Tiered Access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3588A0C-296F-3EFF-6686-4104D894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  <a:sym typeface="Wingdings" panose="05000000000000000000" pitchFamily="2" charset="2"/>
              </a:rPr>
              <a:t>Generating cross-sectional data and longitudinal data</a:t>
            </a:r>
            <a:endParaRPr lang="en-US" dirty="0">
              <a:solidFill>
                <a:schemeClr val="accent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DDBB2-9E4A-C513-29B4-DDF3D4178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WESTAT @ JSM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1D7A-5ECF-5FE5-EB33-5960E322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68894E-AC1B-B11C-1309-84C9C2206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491309"/>
              </p:ext>
            </p:extLst>
          </p:nvPr>
        </p:nvGraphicFramePr>
        <p:xfrm>
          <a:off x="768846" y="1570182"/>
          <a:ext cx="7405337" cy="1596225"/>
        </p:xfrm>
        <a:graphic>
          <a:graphicData uri="http://schemas.openxmlformats.org/drawingml/2006/table">
            <a:tbl>
              <a:tblPr firstRow="1"/>
              <a:tblGrid>
                <a:gridCol w="1330781">
                  <a:extLst>
                    <a:ext uri="{9D8B030D-6E8A-4147-A177-3AD203B41FA5}">
                      <a16:colId xmlns:a16="http://schemas.microsoft.com/office/drawing/2014/main" val="2319430603"/>
                    </a:ext>
                  </a:extLst>
                </a:gridCol>
                <a:gridCol w="1668809">
                  <a:extLst>
                    <a:ext uri="{9D8B030D-6E8A-4147-A177-3AD203B41FA5}">
                      <a16:colId xmlns:a16="http://schemas.microsoft.com/office/drawing/2014/main" val="3126653803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1142806520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984460532"/>
                    </a:ext>
                  </a:extLst>
                </a:gridCol>
                <a:gridCol w="1320801">
                  <a:extLst>
                    <a:ext uri="{9D8B030D-6E8A-4147-A177-3AD203B41FA5}">
                      <a16:colId xmlns:a16="http://schemas.microsoft.com/office/drawing/2014/main" val="2532083447"/>
                    </a:ext>
                  </a:extLst>
                </a:gridCol>
              </a:tblGrid>
              <a:tr h="47458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Cross-Sectional SDR (CS-SDR)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Longitudinal SDR (L-SDR)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480977"/>
                  </a:ext>
                </a:extLst>
              </a:tr>
              <a:tr h="671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Restricted-Use File (RUF)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Public-Use File (PUF)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RUF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PUF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77102"/>
                  </a:ext>
                </a:extLst>
              </a:tr>
              <a:tr h="450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Available?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Not yet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67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0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847">
        <p:fade/>
      </p:transition>
    </mc:Choice>
    <mc:Fallback xmlns="">
      <p:transition spd="med" advTm="2384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4AFA33-8898-C92E-9EA1-950EA453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Public-Use Longitudinal Microdata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Challenges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3588A0C-296F-3EFF-6686-4104D894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Balancing two competing objectives</a:t>
            </a:r>
          </a:p>
          <a:p>
            <a:pPr lvl="1"/>
            <a:r>
              <a:rPr lang="en-US" dirty="0"/>
              <a:t>Reducing disclosure risk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Maintaining data utility</a:t>
            </a:r>
          </a:p>
          <a:p>
            <a:r>
              <a:rPr lang="en-US" b="1" dirty="0"/>
              <a:t>Longitudinal SDR PUF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increased risk</a:t>
            </a:r>
          </a:p>
          <a:p>
            <a:pPr lvl="1"/>
            <a:r>
              <a:rPr lang="en-US" dirty="0"/>
              <a:t>Some protection by data coarsening/suppression, imputation, etc.</a:t>
            </a:r>
          </a:p>
          <a:p>
            <a:pPr lvl="1"/>
            <a:r>
              <a:rPr lang="en-US" dirty="0"/>
              <a:t>Inherent risk due to longitudinal data</a:t>
            </a:r>
          </a:p>
          <a:p>
            <a:pPr lvl="1"/>
            <a:r>
              <a:rPr lang="en-US" dirty="0"/>
              <a:t>An L-SDR PUF will increase disclosure risks of CS-SDR PUFs, and vice versa</a:t>
            </a:r>
          </a:p>
          <a:p>
            <a:pPr lvl="2"/>
            <a:r>
              <a:rPr lang="en-US" sz="1400" dirty="0"/>
              <a:t>Majority of L-SDR cases can be uniquely and correctly matched to a record on CS-SDR PUFs using demographic and other survey variables </a:t>
            </a:r>
          </a:p>
          <a:p>
            <a:pPr lvl="2"/>
            <a:endParaRPr lang="en-US" sz="1400" dirty="0">
              <a:solidFill>
                <a:schemeClr val="accent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DDBB2-9E4A-C513-29B4-DDF3D4178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WESTAT @ JSM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1D7A-5ECF-5FE5-EB33-5960E322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189">
        <p:fade/>
      </p:transition>
    </mc:Choice>
    <mc:Fallback xmlns="">
      <p:transition spd="med" advTm="9318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4AFA33-8898-C92E-9EA1-950EA453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Public-Use Longitudinal Microdata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Solution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3588A0C-296F-3EFF-6686-4104D894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 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Select synthetic data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Synthesize a subset of variables for a subset of randomly selected cases, targeting highly identifying variables of high-risk cases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Re-rake weights to align with population totals of key domains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Further challenges with synthetic data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10457A"/>
                </a:solidFill>
              </a:rPr>
              <a:t>Survey data with weights, data dependency (e.g., longitudinal trend, skip patterns), and various types of variables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Variance estimation to account for data synthesis</a:t>
            </a:r>
            <a:endParaRPr lang="en-US" dirty="0">
              <a:solidFill>
                <a:srgbClr val="FF0000"/>
              </a:solidFill>
              <a:latin typeface="Verdana"/>
              <a:ea typeface="Verdana"/>
              <a:cs typeface="Arial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dirty="0">
              <a:solidFill>
                <a:schemeClr val="accent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DDBB2-9E4A-C513-29B4-DDF3D4178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WESTAT @ JSM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1D7A-5ECF-5FE5-EB33-5960E322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531">
        <p:fade/>
      </p:transition>
    </mc:Choice>
    <mc:Fallback xmlns="">
      <p:transition spd="med" advTm="6053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4AFA33-8898-C92E-9EA1-950EA453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Factors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3588A0C-296F-3EFF-6686-4104D894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b="1" dirty="0"/>
              <a:t>Degree of synthesis </a:t>
            </a:r>
          </a:p>
          <a:p>
            <a:pPr lvl="1">
              <a:spcAft>
                <a:spcPts val="0"/>
              </a:spcAft>
            </a:pPr>
            <a:r>
              <a:rPr lang="en-US" dirty="0"/>
              <a:t>Overall data synthesis rates of 83%, 50%, and 15%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Varying synthesis rates by risk strata</a:t>
            </a:r>
          </a:p>
          <a:p>
            <a:pPr>
              <a:spcAft>
                <a:spcPts val="0"/>
              </a:spcAft>
            </a:pPr>
            <a:r>
              <a:rPr lang="en-US" b="1" dirty="0"/>
              <a:t>Synthesis approach options</a:t>
            </a:r>
          </a:p>
          <a:p>
            <a:pPr lvl="1">
              <a:spcAft>
                <a:spcPts val="0"/>
              </a:spcAft>
            </a:pPr>
            <a:r>
              <a:rPr lang="en-US" dirty="0"/>
              <a:t>Imputation (already in place for L-SDR RUF)</a:t>
            </a:r>
          </a:p>
          <a:p>
            <a:pPr lvl="1">
              <a:spcAft>
                <a:spcPts val="0"/>
              </a:spcAft>
            </a:pPr>
            <a:r>
              <a:rPr lang="en-US" dirty="0"/>
              <a:t>Sequential model-assisted constrained hot-deck imputation (MACH)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 package </a:t>
            </a:r>
            <a:r>
              <a:rPr lang="en-US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synthpop, using classification and regression trees (CART)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DDBB2-9E4A-C513-29B4-DDF3D4178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WESTAT @ JSM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1D7A-5ECF-5FE5-EB33-5960E322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5655">
        <p:fade/>
      </p:transition>
    </mc:Choice>
    <mc:Fallback xmlns="">
      <p:transition spd="med" advTm="19565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4AFA33-8898-C92E-9EA1-950EA453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Risk-Utility Trade-Off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3588A0C-296F-3EFF-6686-4104D894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b="1" dirty="0"/>
              <a:t>Quantifying risk reduction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Comparing percentage of records accurately (uniquely and correctly) matched to their corresponding records in CS-SDR PUFs before and after data synthesis</a:t>
            </a:r>
          </a:p>
          <a:p>
            <a:pPr>
              <a:spcAft>
                <a:spcPts val="0"/>
              </a:spcAft>
            </a:pPr>
            <a:r>
              <a:rPr lang="en-US" b="1" dirty="0"/>
              <a:t>Utility preservation</a:t>
            </a:r>
          </a:p>
          <a:p>
            <a:pPr lvl="1">
              <a:spcAft>
                <a:spcPts val="0"/>
              </a:spcAft>
            </a:pPr>
            <a:r>
              <a:rPr lang="en-US" dirty="0"/>
              <a:t>Assessing the proximity between original and synthetic data</a:t>
            </a:r>
          </a:p>
          <a:p>
            <a:pPr lvl="2">
              <a:spcAft>
                <a:spcPts val="0"/>
              </a:spcAft>
            </a:pPr>
            <a:r>
              <a:rPr lang="en-US" dirty="0"/>
              <a:t>Variables by themselves</a:t>
            </a:r>
          </a:p>
          <a:p>
            <a:pPr lvl="2">
              <a:spcAft>
                <a:spcPts val="0"/>
              </a:spcAft>
            </a:pPr>
            <a:r>
              <a:rPr lang="en-US" dirty="0"/>
              <a:t>Estimates </a:t>
            </a:r>
          </a:p>
          <a:p>
            <a:pPr lvl="2">
              <a:spcAft>
                <a:spcPts val="0"/>
              </a:spcAft>
            </a:pPr>
            <a:r>
              <a:rPr lang="en-US" dirty="0"/>
              <a:t>Associations (e.g., longitudinal relationship)</a:t>
            </a:r>
          </a:p>
          <a:p>
            <a:pPr lvl="1"/>
            <a:r>
              <a:rPr lang="en-US" dirty="0"/>
              <a:t>Summarizing several distance measures by computing the average distance measure relative to that under the scenario of imputation approach with 15% data synthesis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DDBB2-9E4A-C513-29B4-DDF3D4178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WESTAT @ JSM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1D7A-5ECF-5FE5-EB33-5960E322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775">
        <p:fade/>
      </p:transition>
    </mc:Choice>
    <mc:Fallback xmlns="">
      <p:transition spd="med" advTm="74775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D860C-02BD-312C-2362-5844C0EB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Risk-Utility Trade-Off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0DB3B-B8E1-DC21-02AA-2CC07EA7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This scatterplot demonstrates that as risks decrease, the utility is compromised for each data synthesis approach.">
            <a:extLst>
              <a:ext uri="{FF2B5EF4-FFF2-40B4-BE49-F238E27FC236}">
                <a16:creationId xmlns:a16="http://schemas.microsoft.com/office/drawing/2014/main" id="{D2411DA6-46B2-EEEF-7AD4-68C0D124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679" y="975297"/>
            <a:ext cx="6565961" cy="37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172">
        <p:fade/>
      </p:transition>
    </mc:Choice>
    <mc:Fallback xmlns="">
      <p:transition spd="med" advTm="144172">
        <p:fade/>
      </p:transition>
    </mc:Fallback>
  </mc:AlternateContent>
</p:sld>
</file>

<file path=ppt/theme/theme1.xml><?xml version="1.0" encoding="utf-8"?>
<a:theme xmlns:a="http://schemas.openxmlformats.org/drawingml/2006/main" name="Layout Theme #2">
  <a:themeElements>
    <a:clrScheme name="Custom 7">
      <a:dk1>
        <a:srgbClr val="000000"/>
      </a:dk1>
      <a:lt1>
        <a:srgbClr val="FFFFFF"/>
      </a:lt1>
      <a:dk2>
        <a:srgbClr val="1A2A57"/>
      </a:dk2>
      <a:lt2>
        <a:srgbClr val="E7E6E6"/>
      </a:lt2>
      <a:accent1>
        <a:srgbClr val="00467F"/>
      </a:accent1>
      <a:accent2>
        <a:srgbClr val="A71C20"/>
      </a:accent2>
      <a:accent3>
        <a:srgbClr val="007E9D"/>
      </a:accent3>
      <a:accent4>
        <a:srgbClr val="FAA61A"/>
      </a:accent4>
      <a:accent5>
        <a:srgbClr val="542785"/>
      </a:accent5>
      <a:accent6>
        <a:srgbClr val="3A7B3C"/>
      </a:accent6>
      <a:hlink>
        <a:srgbClr val="0563C1"/>
      </a:hlink>
      <a:folHlink>
        <a:srgbClr val="0263C1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at-Beta-Template2023--v04" id="{A4F7CB71-CF11-BA49-A5DF-EA4CD1A7F21F}" vid="{D78883E3-9384-DD49-BCAD-DC9A3E347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05330E-7686-4374-A407-E45FDCD369C1}"/>
</file>

<file path=customXml/itemProps2.xml><?xml version="1.0" encoding="utf-8"?>
<ds:datastoreItem xmlns:ds="http://schemas.openxmlformats.org/officeDocument/2006/customXml" ds:itemID="{A10626D2-59E9-4313-89D8-0025325C830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6174</TotalTime>
  <Words>722</Words>
  <Application>Microsoft Office PowerPoint</Application>
  <PresentationFormat>On-screen Show (16:9)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.PingFang SC Regular</vt:lpstr>
      <vt:lpstr>Arial</vt:lpstr>
      <vt:lpstr>Calibri</vt:lpstr>
      <vt:lpstr>Calibri Light</vt:lpstr>
      <vt:lpstr>Garamond</vt:lpstr>
      <vt:lpstr>Verdana</vt:lpstr>
      <vt:lpstr>Wingdings</vt:lpstr>
      <vt:lpstr>Layout Theme #2</vt:lpstr>
      <vt:lpstr>Generating Select Synthetic Data </vt:lpstr>
      <vt:lpstr>Agenda</vt:lpstr>
      <vt:lpstr>Survey of Doctorate Recipients (SDR) </vt:lpstr>
      <vt:lpstr>Current Microdata Availability | Tiered Access</vt:lpstr>
      <vt:lpstr>Path to Public-Use Longitudinal Microdata | Challenges</vt:lpstr>
      <vt:lpstr>Path to Public-Use Longitudinal Microdata | Solution</vt:lpstr>
      <vt:lpstr>Experimental Factors</vt:lpstr>
      <vt:lpstr>Risk-Utility Trade-Off</vt:lpstr>
      <vt:lpstr>Risk-Utility Trade-Off (continued)</vt:lpstr>
      <vt:lpstr>Findings</vt:lpstr>
      <vt:lpstr>Selected Data Synthesis Approach</vt:lpstr>
      <vt:lpstr>Thank you</vt:lpstr>
    </vt:vector>
  </TitlesOfParts>
  <Manager/>
  <Company>Westat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Westat Graphics</dc:creator>
  <cp:keywords>Westat Presentation</cp:keywords>
  <dc:description/>
  <cp:lastModifiedBy>Lin Li</cp:lastModifiedBy>
  <cp:revision>204</cp:revision>
  <cp:lastPrinted>2024-07-18T20:59:49Z</cp:lastPrinted>
  <dcterms:created xsi:type="dcterms:W3CDTF">2023-08-10T18:10:11Z</dcterms:created>
  <dcterms:modified xsi:type="dcterms:W3CDTF">2024-07-31T13:18:20Z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